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5AA76773-63C8-4351-8597-45BEA1368656}" v="6720" dt="2022-10-06T14:08:14.69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Exploratory%20Data%20Analysis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Launch%20Sites%20Location%20Analysi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SpaceX_Machine%20Learning%20using%20Classifi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Data%20Collection%201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raagPV/IBM-Data-Science-Capstone/blob/main/Data%20Collection%202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Chiraag P V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06-10-2022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need to clean the dataset in order to do better data analysis and to obtain better results.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actual data and determine the best possible ways to look into a data.</a:t>
            </a:r>
          </a:p>
          <a:p>
            <a:r>
              <a:rPr lang="en-US" sz="2200" dirty="0" err="1">
                <a:latin typeface="Abadi"/>
                <a:cs typeface="Calibri" panose="020F0502020204030204"/>
              </a:rPr>
              <a:t>df</a:t>
            </a:r>
            <a:r>
              <a:rPr lang="en-US" sz="2200" b="1" dirty="0" err="1">
                <a:latin typeface="Abadi"/>
                <a:cs typeface="Calibri" panose="020F0502020204030204"/>
              </a:rPr>
              <a:t>.</a:t>
            </a:r>
            <a:r>
              <a:rPr lang="en-US" sz="2200" dirty="0" err="1">
                <a:latin typeface="Abadi"/>
                <a:cs typeface="Calibri" panose="020F0502020204030204"/>
              </a:rPr>
              <a:t>isnull</a:t>
            </a:r>
            <a:r>
              <a:rPr lang="en-US" sz="2200" dirty="0">
                <a:latin typeface="Abadi"/>
                <a:cs typeface="Calibri" panose="020F0502020204030204"/>
              </a:rPr>
              <a:t>()</a:t>
            </a:r>
            <a:r>
              <a:rPr lang="en-US" sz="2200" b="1" dirty="0">
                <a:latin typeface="Abadi"/>
                <a:cs typeface="Calibri" panose="020F0502020204030204"/>
              </a:rPr>
              <a:t>.</a:t>
            </a:r>
            <a:r>
              <a:rPr lang="en-US" sz="2200" dirty="0">
                <a:latin typeface="Abadi"/>
                <a:cs typeface="Calibri" panose="020F0502020204030204"/>
              </a:rPr>
              <a:t>sum()</a:t>
            </a:r>
            <a:r>
              <a:rPr lang="en-US" sz="2200" b="1" dirty="0">
                <a:latin typeface="Abadi"/>
                <a:cs typeface="Calibri" panose="020F0502020204030204"/>
              </a:rPr>
              <a:t>/</a:t>
            </a:r>
            <a:r>
              <a:rPr lang="en-US" sz="2200" dirty="0" err="1">
                <a:latin typeface="Abadi"/>
                <a:cs typeface="Calibri" panose="020F0502020204030204"/>
              </a:rPr>
              <a:t>df</a:t>
            </a:r>
            <a:r>
              <a:rPr lang="en-US" sz="2200" b="1" dirty="0" err="1">
                <a:latin typeface="Abadi"/>
                <a:cs typeface="Calibri" panose="020F0502020204030204"/>
              </a:rPr>
              <a:t>.</a:t>
            </a:r>
            <a:r>
              <a:rPr lang="en-US" sz="2200" dirty="0" err="1">
                <a:latin typeface="Abadi"/>
                <a:cs typeface="Calibri" panose="020F0502020204030204"/>
              </a:rPr>
              <a:t>count</a:t>
            </a:r>
            <a:r>
              <a:rPr lang="en-US" sz="2200" dirty="0">
                <a:latin typeface="Abadi"/>
                <a:cs typeface="Calibri" panose="020F0502020204030204"/>
              </a:rPr>
              <a:t>()</a:t>
            </a:r>
            <a:r>
              <a:rPr lang="en-US" sz="2200" b="1" dirty="0">
                <a:latin typeface="Abadi"/>
                <a:cs typeface="Calibri" panose="020F0502020204030204"/>
              </a:rPr>
              <a:t>*</a:t>
            </a:r>
            <a:r>
              <a:rPr lang="en-US" sz="2200" dirty="0">
                <a:latin typeface="Abadi"/>
                <a:cs typeface="Calibri" panose="020F0502020204030204"/>
              </a:rPr>
              <a:t>100 : Used to check null values in the data.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r>
              <a:rPr lang="en-US" sz="2200" dirty="0" err="1">
                <a:latin typeface="Abadi"/>
                <a:cs typeface="Calibri"/>
              </a:rPr>
              <a:t>df</a:t>
            </a:r>
            <a:r>
              <a:rPr lang="en-US" sz="2200" b="1" dirty="0" err="1">
                <a:latin typeface="Abadi"/>
                <a:cs typeface="Calibri"/>
              </a:rPr>
              <a:t>.</a:t>
            </a:r>
            <a:r>
              <a:rPr lang="en-US" sz="2200" dirty="0" err="1">
                <a:latin typeface="Abadi"/>
                <a:cs typeface="Calibri"/>
              </a:rPr>
              <a:t>dtypes</a:t>
            </a:r>
            <a:r>
              <a:rPr lang="en-US" sz="2200" dirty="0">
                <a:latin typeface="Abadi"/>
                <a:cs typeface="Calibri"/>
              </a:rPr>
              <a:t> : Used to check the datatypes.</a:t>
            </a:r>
          </a:p>
          <a:p>
            <a:r>
              <a:rPr lang="en-US" sz="2200" dirty="0">
                <a:latin typeface="Abadi"/>
                <a:cs typeface="Calibri"/>
              </a:rPr>
              <a:t>Check out the complete code : </a:t>
            </a:r>
            <a:r>
              <a:rPr lang="en-US" sz="2200" dirty="0">
                <a:latin typeface="Abadi"/>
                <a:cs typeface="Calibri" panose="020F0502020204030204"/>
                <a:hlinkClick r:id="rId3"/>
              </a:rPr>
              <a:t>CLICK HERE</a:t>
            </a:r>
            <a:endParaRPr lang="en-US" sz="2200">
              <a:latin typeface="Abadi"/>
              <a:cs typeface="Calibri" panose="020F0502020204030204"/>
            </a:endParaRPr>
          </a:p>
          <a:p>
            <a:endParaRPr lang="en-US" dirty="0">
              <a:latin typeface="Abadi"/>
              <a:cs typeface="Calibri" panose="020F0502020204030204"/>
            </a:endParaRPr>
          </a:p>
          <a:p>
            <a:endParaRPr lang="en-US" dirty="0">
              <a:latin typeface="Abadi"/>
              <a:cs typeface="Calibri" panose="020F0502020204030204"/>
            </a:endParaRPr>
          </a:p>
          <a:p>
            <a:endParaRPr lang="en-US" dirty="0">
              <a:latin typeface="Abadi"/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Visualization is most necessary as a part of Exploratory Data Analysis. This helps in analyzing the data in an easier way using graphs and charts.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Scatter plots were created between many attributes to obtain their relationship.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Bar Charts, Line Charts and Cat plots were also created to analyze the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Check out the complete code : </a:t>
            </a:r>
            <a:r>
              <a:rPr lang="en-US" sz="2200" dirty="0">
                <a:latin typeface="Abadi"/>
                <a:ea typeface="+mn-lt"/>
                <a:cs typeface="+mn-lt"/>
                <a:hlinkClick r:id="rId3"/>
              </a:rPr>
              <a:t>CLICK HERE</a:t>
            </a:r>
            <a:endParaRPr lang="en-US" sz="2200">
              <a:latin typeface="Abadi"/>
              <a:ea typeface="+mn-lt"/>
              <a:cs typeface="+mn-lt"/>
            </a:endParaRPr>
          </a:p>
          <a:p>
            <a:endParaRPr lang="en-US" dirty="0"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</a:rPr>
              <a:t>We will be adding the data to a database where we can query the </a:t>
            </a:r>
            <a:r>
              <a:rPr lang="en-US" sz="2200" dirty="0" err="1">
                <a:latin typeface="Abadi"/>
              </a:rPr>
              <a:t>reuired</a:t>
            </a:r>
            <a:r>
              <a:rPr lang="en-US" sz="2200" dirty="0">
                <a:latin typeface="Abadi"/>
              </a:rPr>
              <a:t> results using SQL.</a:t>
            </a:r>
            <a:endParaRPr lang="en-US" sz="220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We have displayed the names of unique launch sites, </a:t>
            </a:r>
            <a:r>
              <a:rPr lang="en-US" sz="2200" dirty="0">
                <a:latin typeface="Abadi"/>
              </a:rPr>
              <a:t>total payload mass carried by boosters launched by NASA (CRS) and many more,</a:t>
            </a:r>
            <a:endParaRPr lang="en-US" sz="2200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We can SQL and extract the data for analysis using Pattern Matching, </a:t>
            </a:r>
            <a:r>
              <a:rPr lang="en-US" sz="2200" dirty="0" err="1">
                <a:latin typeface="Abadi"/>
                <a:ea typeface="+mn-lt"/>
                <a:cs typeface="+mn-lt"/>
              </a:rPr>
              <a:t>Buil</a:t>
            </a:r>
            <a:r>
              <a:rPr lang="en-US" sz="2200" dirty="0">
                <a:latin typeface="Abadi"/>
                <a:ea typeface="+mn-lt"/>
                <a:cs typeface="+mn-lt"/>
              </a:rPr>
              <a:t>-in Mathematical Functions and many more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Check out the complete code : </a:t>
            </a:r>
            <a:r>
              <a:rPr lang="en-US" sz="2200" dirty="0">
                <a:latin typeface="Abadi"/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lang="en-US" sz="2200">
              <a:latin typeface="Abadi"/>
              <a:cs typeface="Calibri"/>
            </a:endParaRPr>
          </a:p>
          <a:p>
            <a:endParaRPr lang="en-US" sz="2200" dirty="0"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build an interactive map with Folium which can provide us better view of the launch sites and distance from source to destination and many more.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We have used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folium.circle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folium.map.marker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and many other object of Folium Library.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Folium.circle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: creates a circle of given radius on the map after providing latitudes and longitudes of the location.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Folium.map.marker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: creates a marker on the specified location.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Check out the complete code : </a:t>
            </a:r>
            <a:r>
              <a:rPr lang="en-US" sz="2200" dirty="0">
                <a:latin typeface="Abadi"/>
                <a:ea typeface="+mn-lt"/>
                <a:cs typeface="+mn-lt"/>
                <a:hlinkClick r:id="rId3"/>
              </a:rPr>
              <a:t>CLICK HERE</a:t>
            </a:r>
            <a:endParaRPr lang="en-US" sz="2200">
              <a:latin typeface="Abadi"/>
              <a:ea typeface="+mn-lt"/>
              <a:cs typeface="+mn-lt"/>
            </a:endParaRPr>
          </a:p>
          <a:p>
            <a:endParaRPr lang="en-US" dirty="0">
              <a:latin typeface="Abadi"/>
            </a:endParaRPr>
          </a:p>
          <a:p>
            <a:endParaRPr lang="en-US" dirty="0"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have created a real-time visual dashboard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which provides better view of Graphs and Charts.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plots were added to the dashboard because it provides real-time experience to the users with a great view of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Added a dropdown to the dashboard to select launch sites and find the EDA of that particular launch site.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Check out the complete code : </a:t>
            </a:r>
            <a:r>
              <a:rPr lang="en-US" sz="2200" dirty="0">
                <a:latin typeface="Abadi"/>
                <a:ea typeface="+mn-lt"/>
                <a:cs typeface="+mn-lt"/>
                <a:hlinkClick r:id="rId3"/>
              </a:rPr>
              <a:t>CLICK HERE</a:t>
            </a:r>
            <a:endParaRPr lang="en-US" sz="2200">
              <a:latin typeface="Abadi"/>
              <a:ea typeface="+mn-lt"/>
              <a:cs typeface="+mn-lt"/>
            </a:endParaRPr>
          </a:p>
          <a:p>
            <a:endParaRPr lang="en-US" dirty="0"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Classification model is built in order to predict the success of rocket launch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are 4 classification models used : 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Support Vector Machines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 – Nearest Neighbours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accuracy of the model is determined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best_score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confusion matrix.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Check out the complete code : </a:t>
            </a:r>
            <a:r>
              <a:rPr lang="en-US" sz="2200" dirty="0">
                <a:latin typeface="Abadi"/>
                <a:ea typeface="+mn-lt"/>
                <a:cs typeface="+mn-lt"/>
                <a:hlinkClick r:id="rId3"/>
              </a:rPr>
              <a:t>CLICK HERE</a:t>
            </a:r>
            <a:endParaRPr lang="en-US" sz="2200">
              <a:latin typeface="Abadi"/>
              <a:ea typeface="+mn-lt"/>
              <a:cs typeface="+mn-lt"/>
            </a:endParaRPr>
          </a:p>
          <a:p>
            <a:endParaRPr lang="en-US" dirty="0"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510566" cy="42843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 :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samples : 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 :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 descr="Text, letter&#10;&#10;Description automatically generated">
            <a:extLst>
              <a:ext uri="{FF2B5EF4-FFF2-40B4-BE49-F238E27FC236}">
                <a16:creationId xmlns:a16="http://schemas.microsoft.com/office/drawing/2014/main" id="{6B54F117-F249-C3CA-0233-7AEC5E668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355" y="5019267"/>
            <a:ext cx="4446995" cy="963371"/>
          </a:xfrm>
          <a:prstGeom prst="rect">
            <a:avLst/>
          </a:prstGeom>
        </p:spPr>
      </p:pic>
      <p:pic>
        <p:nvPicPr>
          <p:cNvPr id="3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6F51054-ACD2-DF26-B642-CA2C8EE171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5164" y="1844662"/>
            <a:ext cx="5294615" cy="1353574"/>
          </a:xfrm>
          <a:prstGeom prst="rect">
            <a:avLst/>
          </a:prstGeom>
        </p:spPr>
      </p:pic>
      <p:pic>
        <p:nvPicPr>
          <p:cNvPr id="5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B09EDE39-B8A8-D65C-2A07-33B72B2CF3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456" y="3426181"/>
            <a:ext cx="6200078" cy="136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592766"/>
            <a:ext cx="10390652" cy="442490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for Flight Number vs. Launch Site 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is built with X-axis as Flight Number and Y-axis as Launch Site. This does not provide us much insights, lets carry on further.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C12EB472-C5A6-C3E2-1DD1-85465A934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132" y="2160064"/>
            <a:ext cx="9814932" cy="273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84318"/>
            <a:ext cx="10511457" cy="45457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for 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find that heavier Payload Mass rockets are launched in KSC LC 39A and CCAFS SLC 40 Launch Sites.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E852FF3-ACEB-CEF3-B256-11F99B131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131" y="1983607"/>
            <a:ext cx="9917152" cy="29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65665"/>
            <a:ext cx="10516260" cy="45650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of each orbit type using Bar Plot 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We can see that rockets launched to ES-L1, GEO, HEO and SSO orbits have higher success rate.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2B73B10B-496A-D8D4-2508-2BB85F285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636" y="1915774"/>
            <a:ext cx="9745184" cy="310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53307"/>
            <a:ext cx="10516260" cy="457358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 Flight number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obtain insights by seeing the number of flights launched to specific orbits but cannot fetch better insights when Flight Number is considered.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9EB4B8D8-4710-E0AE-C0E6-76614258A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74" y="1951134"/>
            <a:ext cx="9749884" cy="308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18424"/>
            <a:ext cx="10511457" cy="44992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plot of payload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that with </a:t>
            </a:r>
            <a:r>
              <a:rPr lang="en-US" sz="2200" dirty="0">
                <a:latin typeface="Abadi"/>
                <a:ea typeface="+mn-lt"/>
                <a:cs typeface="+mn-lt"/>
              </a:rPr>
              <a:t>heavy payloads the successful landing rate is more for Polar, VLEO and ISS.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&#10;&#10;Description automatically generated">
            <a:extLst>
              <a:ext uri="{FF2B5EF4-FFF2-40B4-BE49-F238E27FC236}">
                <a16:creationId xmlns:a16="http://schemas.microsoft.com/office/drawing/2014/main" id="{ADFEDB55-23DE-32EF-85C2-D26158A5A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61440"/>
            <a:ext cx="10000786" cy="300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21489"/>
            <a:ext cx="10511457" cy="45085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chart of yearly average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after 2013 keeps increasing.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4493949F-03A7-3386-4E04-33B42FBEB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86238"/>
            <a:ext cx="9647664" cy="291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8401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Unique launch sites : 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DISTINCT </a:t>
            </a:r>
            <a:r>
              <a:rPr lang="en-US" sz="2200" dirty="0" err="1">
                <a:latin typeface="Abadi"/>
              </a:rPr>
              <a:t>launch_site</a:t>
            </a:r>
            <a:r>
              <a:rPr lang="en-US" sz="2200" dirty="0">
                <a:latin typeface="Abadi"/>
              </a:rPr>
              <a:t> from XMG48161.SPACEX;</a:t>
            </a:r>
            <a:endParaRPr lang="en-US" sz="2200">
              <a:latin typeface="Abadi"/>
              <a:cs typeface="Calibri" panose="020F0502020204030204"/>
            </a:endParaRPr>
          </a:p>
          <a:p>
            <a:r>
              <a:rPr lang="en-US" sz="2200" dirty="0">
                <a:latin typeface="Abadi"/>
              </a:rPr>
              <a:t>This query provides us distinct or unique launch sites present.</a:t>
            </a:r>
            <a:br>
              <a:rPr lang="en-US" sz="2200" dirty="0">
                <a:latin typeface="Abadi"/>
              </a:rPr>
            </a:br>
            <a:endParaRPr lang="en-US" sz="2200">
              <a:latin typeface="Abadi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3230047-6014-19C7-0E79-42B0C7B66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02" y="2081329"/>
            <a:ext cx="1678955" cy="241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11893"/>
            <a:ext cx="10507589" cy="446285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5 records where launch sites begin with `CCA` : 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* from XMG48161.SPACEX where left (</a:t>
            </a:r>
            <a:r>
              <a:rPr lang="en-US" sz="2200" dirty="0" err="1">
                <a:latin typeface="Abadi"/>
              </a:rPr>
              <a:t>launch_site</a:t>
            </a:r>
            <a:r>
              <a:rPr lang="en-US" sz="2200" dirty="0">
                <a:latin typeface="Abadi"/>
              </a:rPr>
              <a:t>, 3) in ('CCA') LIMIT 5;</a:t>
            </a:r>
            <a:endParaRPr lang="en-US" sz="2200">
              <a:latin typeface="Abadi"/>
              <a:cs typeface="Calibri" panose="020F0502020204030204"/>
            </a:endParaRPr>
          </a:p>
          <a:p>
            <a:r>
              <a:rPr lang="en-US" sz="2200" dirty="0">
                <a:latin typeface="Abadi"/>
              </a:rPr>
              <a:t>This query provides 5 records of launch sites which begins with 'CCA'.</a:t>
            </a:r>
            <a:br>
              <a:rPr lang="en-US" sz="2200" dirty="0">
                <a:latin typeface="Abadi"/>
              </a:rPr>
            </a:br>
            <a:endParaRPr lang="en-US" sz="2200">
              <a:latin typeface="Abadi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2DE360E9-10BF-6465-C6AB-BBC5609FB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83" y="2052828"/>
            <a:ext cx="9963615" cy="249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18966"/>
            <a:ext cx="10507589" cy="450001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SUM(</a:t>
            </a:r>
            <a:r>
              <a:rPr lang="en-US" sz="2200" dirty="0" err="1">
                <a:latin typeface="Abadi"/>
              </a:rPr>
              <a:t>payload_mass__kg</a:t>
            </a:r>
            <a:r>
              <a:rPr lang="en-US" sz="2200" dirty="0">
                <a:latin typeface="Abadi"/>
              </a:rPr>
              <a:t>_) as </a:t>
            </a:r>
            <a:r>
              <a:rPr lang="en-US" sz="2200" dirty="0" err="1">
                <a:latin typeface="Abadi"/>
              </a:rPr>
              <a:t>Total_payload_mass_by_nasa_crs</a:t>
            </a:r>
            <a:r>
              <a:rPr lang="en-US" sz="2200" dirty="0">
                <a:latin typeface="Abadi"/>
              </a:rPr>
              <a:t> from XMG48161.SPACEX where right (customer,4) in ('CRS)');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</a:rPr>
              <a:t>This query provides us the total payload carried by booster that are launched by NASA.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45CDF34-13B0-2004-AF46-EA90ABB33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888" y="1906517"/>
            <a:ext cx="9833517" cy="219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72503"/>
            <a:ext cx="10507589" cy="454648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 carried by booster version F9 v1.1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AVG(</a:t>
            </a:r>
            <a:r>
              <a:rPr lang="en-US" sz="2200" dirty="0" err="1">
                <a:latin typeface="Abadi"/>
              </a:rPr>
              <a:t>payload_mass__kg</a:t>
            </a:r>
            <a:r>
              <a:rPr lang="en-US" sz="2200" dirty="0">
                <a:latin typeface="Abadi"/>
              </a:rPr>
              <a:t>_) as Average_payload_mass_by_F9_v1_1 from XMG48161.SPACEX where left (booster_version,7) in ('F9 v1.1');
</a:t>
            </a:r>
          </a:p>
          <a:p>
            <a:r>
              <a:rPr lang="en-US" sz="2200" dirty="0">
                <a:latin typeface="Abadi"/>
              </a:rPr>
              <a:t>This query provides us the average of payload mass that was carried by F9 v1.1 booster version.</a:t>
            </a:r>
            <a:br>
              <a:rPr lang="en-US" sz="2200" dirty="0">
                <a:latin typeface="Abadi"/>
              </a:rPr>
            </a:br>
            <a:endParaRPr lang="en-US" sz="2200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F41CC23-FB7F-F8EA-DD92-CBC9941A0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669" y="1879895"/>
            <a:ext cx="9870687" cy="207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37552"/>
            <a:ext cx="10507589" cy="448143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Dates of the first successful landing outcome on ground pad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min(date) as </a:t>
            </a:r>
            <a:r>
              <a:rPr lang="en-US" sz="2200" dirty="0" err="1">
                <a:latin typeface="Abadi"/>
              </a:rPr>
              <a:t>first_landing_outcome_in_ground_pad</a:t>
            </a:r>
            <a:r>
              <a:rPr lang="en-US" sz="2200" dirty="0">
                <a:latin typeface="Abadi"/>
              </a:rPr>
              <a:t> from XMG48161.SPACEX where left (landing__outcome,15) in ('Success (ground');</a:t>
            </a:r>
          </a:p>
          <a:p>
            <a:r>
              <a:rPr lang="en-US" sz="2200" dirty="0">
                <a:latin typeface="Abadi"/>
              </a:rPr>
              <a:t>Using this query we can extract the date of first landing outcome on ground pad.</a:t>
            </a:r>
            <a:br>
              <a:rPr lang="en-US" sz="2200" dirty="0">
                <a:latin typeface="Abadi"/>
              </a:rPr>
            </a:br>
            <a:endParaRPr lang="en-US" sz="2200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D2BE318-437E-2E52-21B4-DF9F7D806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181" y="2203875"/>
            <a:ext cx="9554736" cy="213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6844"/>
            <a:ext cx="10507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</a:t>
            </a:r>
            <a:r>
              <a:rPr lang="en-US" sz="2200" dirty="0" err="1">
                <a:latin typeface="Abadi"/>
              </a:rPr>
              <a:t>booster_version</a:t>
            </a:r>
            <a:r>
              <a:rPr lang="en-US" sz="2200" dirty="0">
                <a:latin typeface="Abadi"/>
              </a:rPr>
              <a:t> from XMG48161.SPACEX where </a:t>
            </a:r>
            <a:r>
              <a:rPr lang="en-US" sz="2200" dirty="0" err="1">
                <a:latin typeface="Abadi"/>
              </a:rPr>
              <a:t>payload_mass__kg</a:t>
            </a:r>
            <a:r>
              <a:rPr lang="en-US" sz="2200" dirty="0">
                <a:latin typeface="Abadi"/>
              </a:rPr>
              <a:t>_ BETWEEN 4000 and 6000 and left (landing__outcome,14) in ('Success (drone');
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cs typeface="Calibri"/>
              </a:rPr>
              <a:t>This query provides the result of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boosters which have successfully landed on drone ship and had payload mass greater than 4000 but less than 6000</a:t>
            </a:r>
          </a:p>
          <a:p>
            <a:endParaRPr lang="en-US" sz="2200" dirty="0">
              <a:latin typeface="Abadi"/>
              <a:ea typeface="+mn-lt"/>
              <a:cs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ED3F626-7D5F-F53F-0612-495DEE01C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303" y="2334485"/>
            <a:ext cx="9861395" cy="164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5F6FD0-36D2-7836-0515-46A2757CB75B}"/>
              </a:ext>
            </a:extLst>
          </p:cNvPr>
          <p:cNvSpPr txBox="1"/>
          <p:nvPr/>
        </p:nvSpPr>
        <p:spPr>
          <a:xfrm>
            <a:off x="958921" y="1558247"/>
            <a:ext cx="1029128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 dirty="0">
                <a:cs typeface="Calibri"/>
              </a:rPr>
              <a:t>METHEDOLOGIES</a:t>
            </a:r>
          </a:p>
          <a:p>
            <a:endParaRPr lang="en-GB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Collecting the data using API and Web scraping.</a:t>
            </a:r>
            <a:endParaRPr lang="en-GB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Exploratory Data Analysis (EDA) with Visualization.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Analysing the locations of the launch sites.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Using Machine Learning to predict success rate of rocket launch.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64416B-9F07-02E2-A8BF-FA8E1B04429B}"/>
              </a:ext>
            </a:extLst>
          </p:cNvPr>
          <p:cNvSpPr txBox="1"/>
          <p:nvPr/>
        </p:nvSpPr>
        <p:spPr>
          <a:xfrm>
            <a:off x="958922" y="3741505"/>
            <a:ext cx="1038546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 dirty="0">
                <a:cs typeface="Calibri"/>
              </a:rPr>
              <a:t>RESULTS</a:t>
            </a:r>
          </a:p>
          <a:p>
            <a:endParaRPr lang="en-GB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A good amount of data was collected and  cleaned.</a:t>
            </a:r>
            <a:endParaRPr lang="en-GB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Graphs were built for better understanding.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Determined the launch sites and their success rates of a rocket launch.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Classification Algorithms were used to best classify the launch.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28260"/>
            <a:ext cx="10442540" cy="424911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DISTINCT </a:t>
            </a:r>
            <a:r>
              <a:rPr lang="en-US" sz="2200" err="1">
                <a:latin typeface="Abadi"/>
              </a:rPr>
              <a:t>mission_outcome</a:t>
            </a:r>
            <a:r>
              <a:rPr lang="en-US" sz="2200" dirty="0">
                <a:latin typeface="Abadi"/>
              </a:rPr>
              <a:t>, count(*) as count from XMG48161.SPACEX group by </a:t>
            </a:r>
            <a:r>
              <a:rPr lang="en-US" sz="2200" err="1">
                <a:latin typeface="Abadi"/>
              </a:rPr>
              <a:t>mission_outcome</a:t>
            </a:r>
            <a:r>
              <a:rPr lang="en-US" sz="2200" dirty="0">
                <a:latin typeface="Abadi"/>
              </a:rPr>
              <a:t>;</a:t>
            </a:r>
            <a:endParaRPr lang="en-US" sz="2200">
              <a:latin typeface="Abadi"/>
            </a:endParaRPr>
          </a:p>
          <a:p>
            <a:r>
              <a:rPr lang="en-US" sz="2200" dirty="0">
                <a:solidFill>
                  <a:srgbClr val="000000"/>
                </a:solidFill>
                <a:latin typeface="Abadi"/>
              </a:rPr>
              <a:t>This query groups the output based on </a:t>
            </a:r>
            <a:r>
              <a:rPr lang="en-US" sz="2200" dirty="0" err="1">
                <a:solidFill>
                  <a:srgbClr val="000000"/>
                </a:solidFill>
                <a:latin typeface="Abadi"/>
              </a:rPr>
              <a:t>mission_outcomes</a:t>
            </a:r>
            <a:r>
              <a:rPr lang="en-US" sz="2200" dirty="0">
                <a:solidFill>
                  <a:srgbClr val="000000"/>
                </a:solidFill>
                <a:latin typeface="Abadi"/>
              </a:rPr>
              <a:t> and provides the count.</a:t>
            </a:r>
            <a:endParaRPr lang="en-US" sz="2200">
              <a:solidFill>
                <a:srgbClr val="000000"/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60FE753-7AA2-14DE-8044-8749180C1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766" y="2039559"/>
            <a:ext cx="9508273" cy="193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6138"/>
            <a:ext cx="10507589" cy="44628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the booster which have carried the maximum payload mass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DISTINCT </a:t>
            </a:r>
            <a:r>
              <a:rPr lang="en-US" sz="2200" dirty="0" err="1">
                <a:latin typeface="Abadi"/>
              </a:rPr>
              <a:t>booster_version,payload_mass__kg</a:t>
            </a:r>
            <a:r>
              <a:rPr lang="en-US" sz="2200" dirty="0">
                <a:latin typeface="Abadi"/>
              </a:rPr>
              <a:t>_ from (select </a:t>
            </a:r>
            <a:r>
              <a:rPr lang="en-US" sz="2200" dirty="0" err="1">
                <a:latin typeface="Abadi"/>
              </a:rPr>
              <a:t>booster_version,payload_mass__kg</a:t>
            </a:r>
            <a:r>
              <a:rPr lang="en-US" sz="2200" dirty="0">
                <a:latin typeface="Abadi"/>
              </a:rPr>
              <a:t>_ from XMG48161.SPACEX order by </a:t>
            </a:r>
            <a:r>
              <a:rPr lang="en-US" sz="2200" dirty="0" err="1">
                <a:latin typeface="Abadi"/>
              </a:rPr>
              <a:t>payload_mass__kg</a:t>
            </a:r>
            <a:r>
              <a:rPr lang="en-US" sz="2200" dirty="0">
                <a:latin typeface="Abadi"/>
              </a:rPr>
              <a:t>_ DESC ) LIMIT 5;</a:t>
            </a:r>
          </a:p>
          <a:p>
            <a:r>
              <a:rPr lang="en-US" sz="2200" dirty="0">
                <a:solidFill>
                  <a:srgbClr val="000000"/>
                </a:solidFill>
                <a:latin typeface="Abadi"/>
              </a:rPr>
              <a:t>This query provides the names of the boosters which have carried the maximum payload mass.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2D97349-F879-E14A-BC26-FDB83149A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83" y="2018378"/>
            <a:ext cx="9814931" cy="184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23982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</a:t>
            </a:r>
            <a:r>
              <a:rPr lang="en-US" sz="2200" dirty="0" err="1">
                <a:latin typeface="Abadi"/>
              </a:rPr>
              <a:t>booster_version</a:t>
            </a:r>
            <a:r>
              <a:rPr lang="en-US" sz="2200" dirty="0">
                <a:latin typeface="Abadi"/>
              </a:rPr>
              <a:t>, </a:t>
            </a:r>
            <a:r>
              <a:rPr lang="en-US" sz="2200" dirty="0" err="1">
                <a:latin typeface="Abadi"/>
              </a:rPr>
              <a:t>launch_site</a:t>
            </a:r>
            <a:r>
              <a:rPr lang="en-US" sz="2200" dirty="0">
                <a:latin typeface="Abadi"/>
              </a:rPr>
              <a:t>, </a:t>
            </a:r>
            <a:r>
              <a:rPr lang="en-US" sz="2200" dirty="0" err="1">
                <a:latin typeface="Abadi"/>
              </a:rPr>
              <a:t>landing__outcome</a:t>
            </a:r>
            <a:r>
              <a:rPr lang="en-US" sz="2200" dirty="0">
                <a:latin typeface="Abadi"/>
              </a:rPr>
              <a:t> from XMG48161.SPACEX where left (date,4) in ('2015') and left (landing__outcome,14) in ('Failure (drone');</a:t>
            </a:r>
            <a:endParaRPr lang="en-US" sz="2200"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in drone ship, their booster versions, and launch site 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FA914B2-6854-B6EC-0381-42F3999FB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840" y="2628366"/>
            <a:ext cx="9508272" cy="149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256686" cy="427699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: </a:t>
            </a:r>
            <a:r>
              <a:rPr lang="en-US" sz="2200" b="1" dirty="0">
                <a:latin typeface="Abadi"/>
              </a:rPr>
              <a:t>%</a:t>
            </a:r>
            <a:r>
              <a:rPr lang="en-US" sz="2200" b="1" dirty="0" err="1">
                <a:latin typeface="Abadi"/>
              </a:rPr>
              <a:t>sql</a:t>
            </a:r>
            <a:r>
              <a:rPr lang="en-US" sz="2200" dirty="0">
                <a:latin typeface="Abadi"/>
              </a:rPr>
              <a:t> select distinct </a:t>
            </a:r>
            <a:r>
              <a:rPr lang="en-US" sz="2200" dirty="0" err="1">
                <a:latin typeface="Abadi"/>
              </a:rPr>
              <a:t>landing__outcome</a:t>
            </a:r>
            <a:r>
              <a:rPr lang="en-US" sz="2200" dirty="0">
                <a:latin typeface="Abadi"/>
              </a:rPr>
              <a:t>, count(*) as </a:t>
            </a:r>
            <a:r>
              <a:rPr lang="en-US" sz="2200" dirty="0" err="1">
                <a:latin typeface="Abadi"/>
              </a:rPr>
              <a:t>landing_outcome_count</a:t>
            </a:r>
            <a:r>
              <a:rPr lang="en-US" sz="2200" dirty="0">
                <a:latin typeface="Abadi"/>
              </a:rPr>
              <a:t> from XMG48161.SPACEX where date between '2010-06-04' and '2017-03-20' group by </a:t>
            </a:r>
            <a:r>
              <a:rPr lang="en-US" sz="2200" dirty="0" err="1">
                <a:latin typeface="Abadi"/>
              </a:rPr>
              <a:t>landing__outcome</a:t>
            </a:r>
            <a:r>
              <a:rPr lang="en-US" sz="2200" dirty="0">
                <a:latin typeface="Abadi"/>
              </a:rPr>
              <a:t> order by </a:t>
            </a:r>
            <a:r>
              <a:rPr lang="en-US" sz="2200" dirty="0" err="1">
                <a:latin typeface="Abadi"/>
              </a:rPr>
              <a:t>landing_outcome_count</a:t>
            </a:r>
            <a:r>
              <a:rPr lang="en-US" sz="2200" dirty="0">
                <a:latin typeface="Abadi"/>
              </a:rPr>
              <a:t> desc ;</a:t>
            </a:r>
            <a:br>
              <a:rPr lang="en-US" sz="2200" dirty="0">
                <a:latin typeface="Abadi"/>
              </a:rPr>
            </a:br>
            <a:endParaRPr lang="en-US" sz="2200">
              <a:latin typeface="Abadi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2E305FD-FD87-BC45-57D6-16F1B98B6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303" y="2975125"/>
            <a:ext cx="9508272" cy="146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</a:t>
            </a:r>
          </a:p>
        </p:txBody>
      </p:sp>
      <p:pic>
        <p:nvPicPr>
          <p:cNvPr id="4" name="Picture 5" descr="Map&#10;&#10;Description automatically generated">
            <a:extLst>
              <a:ext uri="{FF2B5EF4-FFF2-40B4-BE49-F238E27FC236}">
                <a16:creationId xmlns:a16="http://schemas.microsoft.com/office/drawing/2014/main" id="{57704F49-C0E1-C6E0-987F-79E5E6D4B8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63" t="22472" r="25137" b="16180"/>
          <a:stretch/>
        </p:blipFill>
        <p:spPr>
          <a:xfrm>
            <a:off x="1007328" y="1421547"/>
            <a:ext cx="10167269" cy="35474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DC52D1-C93C-7141-F6E7-7563482C1427}"/>
              </a:ext>
            </a:extLst>
          </p:cNvPr>
          <p:cNvSpPr txBox="1"/>
          <p:nvPr/>
        </p:nvSpPr>
        <p:spPr>
          <a:xfrm>
            <a:off x="1133706" y="5008756"/>
            <a:ext cx="1008256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200" dirty="0">
                <a:latin typeface="Abadi"/>
                <a:cs typeface="Calibri" panose="020F0502020204030204"/>
              </a:rPr>
              <a:t>All the launch sites are near to the sea. </a:t>
            </a:r>
          </a:p>
          <a:p>
            <a:pPr marL="285750" indent="-285750">
              <a:buFont typeface="Arial"/>
              <a:buChar char="•"/>
            </a:pPr>
            <a:r>
              <a:rPr lang="en-GB" sz="2200" dirty="0">
                <a:latin typeface="Abadi"/>
                <a:cs typeface="Calibri" panose="020F0502020204030204"/>
              </a:rPr>
              <a:t>The launch should be taken with utmost safety as there is some areas of land nearby.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53917"/>
            <a:ext cx="10507589" cy="450002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 – 39A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green markers in the map gives out successful launch outcomes and red marker gives out failed launch outcomes 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based on Sites</a:t>
            </a:r>
            <a:endParaRPr lang="en-US" dirty="0"/>
          </a:p>
        </p:txBody>
      </p:sp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05DBA834-F2E3-1F03-DFD7-DACA7F8FB7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14" t="31522" r="15567" b="21739"/>
          <a:stretch/>
        </p:blipFill>
        <p:spPr>
          <a:xfrm>
            <a:off x="1128133" y="2109207"/>
            <a:ext cx="9684326" cy="263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BD5F0F7C-36E2-719F-9E16-2117FAEBF5C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l="29599" t="20502" r="30071" b="21757"/>
          <a:stretch/>
        </p:blipFill>
        <p:spPr>
          <a:xfrm>
            <a:off x="773020" y="1514127"/>
            <a:ext cx="10186955" cy="319306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between Launch Sites to its proximities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56EED6-6AD7-1B71-E509-9B099EB8491C}"/>
              </a:ext>
            </a:extLst>
          </p:cNvPr>
          <p:cNvSpPr txBox="1"/>
          <p:nvPr/>
        </p:nvSpPr>
        <p:spPr>
          <a:xfrm>
            <a:off x="882804" y="4980877"/>
            <a:ext cx="10370634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dirty="0">
                <a:latin typeface="Abadi"/>
                <a:cs typeface="Calibri"/>
              </a:rPr>
              <a:t>A line is drawn between the launch site and its closest Highway.</a:t>
            </a:r>
            <a:endParaRPr lang="en-GB" sz="2200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with success rates based on launch sites</a:t>
            </a:r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880996D0-DCBA-1543-6E4E-35CFB7B31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94" y="1522015"/>
            <a:ext cx="9982198" cy="34794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DE5213-C9A3-E150-E7A8-ED805693080F}"/>
              </a:ext>
            </a:extLst>
          </p:cNvPr>
          <p:cNvSpPr txBox="1"/>
          <p:nvPr/>
        </p:nvSpPr>
        <p:spPr>
          <a:xfrm>
            <a:off x="827048" y="5213194"/>
            <a:ext cx="102870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dirty="0">
                <a:latin typeface="Abadi"/>
                <a:cs typeface="Calibri"/>
              </a:rPr>
              <a:t>This dashboard contains a pie chart with the success rate of rocket launched based on sites.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90890B-B2A1-86D3-61F7-6F5FCC85FF9E}"/>
              </a:ext>
            </a:extLst>
          </p:cNvPr>
          <p:cNvSpPr txBox="1"/>
          <p:nvPr/>
        </p:nvSpPr>
        <p:spPr>
          <a:xfrm>
            <a:off x="924673" y="1515438"/>
            <a:ext cx="1035121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Our aim is to build a new Space company called </a:t>
            </a:r>
            <a:r>
              <a:rPr lang="en-GB" b="1" dirty="0" err="1">
                <a:cs typeface="Calibri"/>
              </a:rPr>
              <a:t>SpaceY</a:t>
            </a:r>
            <a:r>
              <a:rPr lang="en-GB" b="1" dirty="0">
                <a:cs typeface="Calibri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We are using the dataset of SpaceX to get better insights on how the company must function and take decisions in a better way.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This project helps us to find out best locations for launch site.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We can estimate cost for launches, required elements for a space project and more.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C282D977-CA18-C912-A9CB-323C92C3FDB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1198" y="1543614"/>
            <a:ext cx="10551583" cy="311257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with Highest Launch Site Success ration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F23746-9ECE-2F94-AD30-A3781C1D76D9}"/>
              </a:ext>
            </a:extLst>
          </p:cNvPr>
          <p:cNvSpPr txBox="1"/>
          <p:nvPr/>
        </p:nvSpPr>
        <p:spPr>
          <a:xfrm>
            <a:off x="845634" y="4869365"/>
            <a:ext cx="1043568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dirty="0">
                <a:latin typeface="Abadi"/>
                <a:cs typeface="Calibri"/>
              </a:rPr>
              <a:t>This dashboard contains the pie chart which has the highest successful launches based on Launch Site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Scatter Plot between Class and Payload Mass</a:t>
            </a:r>
          </a:p>
        </p:txBody>
      </p:sp>
      <p:pic>
        <p:nvPicPr>
          <p:cNvPr id="4" name="Picture 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1FC0C0DF-C6D6-FAAE-9B11-942191AAB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572" y="1635701"/>
            <a:ext cx="10223808" cy="2778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AC4FD8-EAF4-D68A-4E5F-756BA15FC694}"/>
              </a:ext>
            </a:extLst>
          </p:cNvPr>
          <p:cNvSpPr txBox="1"/>
          <p:nvPr/>
        </p:nvSpPr>
        <p:spPr>
          <a:xfrm>
            <a:off x="1533292" y="3930804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7F393-1FDB-84F4-B66B-CE36B5C335B9}"/>
              </a:ext>
            </a:extLst>
          </p:cNvPr>
          <p:cNvSpPr txBox="1"/>
          <p:nvPr/>
        </p:nvSpPr>
        <p:spPr>
          <a:xfrm>
            <a:off x="1003609" y="4655633"/>
            <a:ext cx="1014760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dirty="0">
                <a:latin typeface="Abadi"/>
                <a:cs typeface="Calibri"/>
              </a:rPr>
              <a:t>This Scatter Plot shows the success rate based on Payload Mass of rockets between 2000 and 6000 KG</a:t>
            </a:r>
            <a:endParaRPr lang="en-US" sz="2200">
              <a:latin typeface="Abad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710407"/>
            <a:ext cx="10687867" cy="41832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 descr="Text, letter&#10;&#10;Description automatically generated">
            <a:extLst>
              <a:ext uri="{FF2B5EF4-FFF2-40B4-BE49-F238E27FC236}">
                <a16:creationId xmlns:a16="http://schemas.microsoft.com/office/drawing/2014/main" id="{08819D27-2BDD-AE7D-37E3-A4B5DEB6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425" y="1711954"/>
            <a:ext cx="6720467" cy="2737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C0E48-1B00-06D8-4C26-C1E50DE35910}"/>
              </a:ext>
            </a:extLst>
          </p:cNvPr>
          <p:cNvSpPr txBox="1"/>
          <p:nvPr/>
        </p:nvSpPr>
        <p:spPr>
          <a:xfrm>
            <a:off x="1003610" y="4878658"/>
            <a:ext cx="10212658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dirty="0">
                <a:latin typeface="Abadi"/>
                <a:cs typeface="Calibri"/>
              </a:rPr>
              <a:t>In this, we can see that Decision Tree Algorithm is providing the best accuracy.</a:t>
            </a: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538546"/>
            <a:ext cx="10509447" cy="1432661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True Positives -12 (landed and land)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True Negatives - 0 (landed and did not land)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False Positives – 3 (did not land and did not land)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False Negatives – 3 (did not land and land)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F9D4FCA-7A9A-A21F-2F0F-274D43352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986" y="1454295"/>
            <a:ext cx="4834053" cy="300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49706"/>
            <a:ext cx="10513083" cy="438736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project shows various ways to extract the data using API's and Beautiful Soup. It also shows the usage of pandas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Data Collection and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carried out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Seaborn as a part of Data Visualization and data is analyzed using SQL. Both of which has provided good EDA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Getting a better image of the launch sites using the Folium maps. A lot of insights based on locations of Launch Sites on the maps can be seen.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 4 Classification Algorithms using Grid Search which predicts if a rocket launched will be carried out successful or not.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Decision Tree Algorithm came out with highest accuracy.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a lot of in-built libraries like pandas,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seaborn,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many more.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magic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execute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queries in python notebook.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API and Web Scarping.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cleaned and processed using normalization and one-hot encoding to get better results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Logistic Regression, SVM's, KNN and Decision tree Algorithms to best classify models using Grid Search.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Sets were collected using API's and Web Scraping.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 panose="020F0502020204030204"/>
              </a:rPr>
              <a:t>Data was collected using API's by sending requests to fetch the results of URL and the response was used to fetch the required 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 panose="020F0502020204030204"/>
              </a:rPr>
              <a:t>Data was also collected by Web Scraping using Beautiful Soup Library.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/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Abadi"/>
              </a:rPr>
              <a:t>response </a:t>
            </a:r>
            <a:r>
              <a:rPr lang="en-US" sz="1800" b="1" dirty="0">
                <a:latin typeface="Abadi"/>
              </a:rPr>
              <a:t>=</a:t>
            </a:r>
            <a:r>
              <a:rPr lang="en-US" sz="1800" dirty="0">
                <a:latin typeface="Abadi"/>
              </a:rPr>
              <a:t> </a:t>
            </a:r>
            <a:r>
              <a:rPr lang="en-US" sz="1800" dirty="0" err="1">
                <a:latin typeface="Abadi"/>
              </a:rPr>
              <a:t>requests</a:t>
            </a:r>
            <a:r>
              <a:rPr lang="en-US" sz="1800" b="1" dirty="0" err="1">
                <a:latin typeface="Abadi"/>
              </a:rPr>
              <a:t>.</a:t>
            </a:r>
            <a:r>
              <a:rPr lang="en-US" sz="1800" dirty="0" err="1">
                <a:latin typeface="Abadi"/>
              </a:rPr>
              <a:t>get</a:t>
            </a:r>
            <a:r>
              <a:rPr lang="en-US" sz="1800" dirty="0">
                <a:latin typeface="Abadi"/>
              </a:rPr>
              <a:t>(</a:t>
            </a:r>
            <a:r>
              <a:rPr lang="en-US" sz="1800" dirty="0" err="1">
                <a:latin typeface="Abadi"/>
              </a:rPr>
              <a:t>spacex_url</a:t>
            </a:r>
            <a:r>
              <a:rPr lang="en-US" sz="1800" dirty="0">
                <a:latin typeface="Abadi"/>
              </a:rPr>
              <a:t>)</a:t>
            </a:r>
            <a:endParaRPr lang="en-US" sz="1800">
              <a:latin typeface="Abadi"/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Abadi"/>
              </a:rPr>
              <a:t>    data </a:t>
            </a:r>
            <a:r>
              <a:rPr lang="en-US" sz="1800" b="1" dirty="0">
                <a:latin typeface="Abadi"/>
              </a:rPr>
              <a:t>=</a:t>
            </a:r>
            <a:r>
              <a:rPr lang="en-US" sz="1800" dirty="0">
                <a:latin typeface="Abadi"/>
              </a:rPr>
              <a:t> </a:t>
            </a:r>
            <a:r>
              <a:rPr lang="en-US" sz="1800" dirty="0" err="1">
                <a:latin typeface="Abadi"/>
              </a:rPr>
              <a:t>pd</a:t>
            </a:r>
            <a:r>
              <a:rPr lang="en-US" sz="1800" b="1" dirty="0" err="1">
                <a:latin typeface="Abadi"/>
              </a:rPr>
              <a:t>.</a:t>
            </a:r>
            <a:r>
              <a:rPr lang="en-US" sz="1800" dirty="0" err="1">
                <a:latin typeface="Abadi"/>
              </a:rPr>
              <a:t>json_normalize</a:t>
            </a:r>
            <a:r>
              <a:rPr lang="en-US" sz="1800" dirty="0">
                <a:latin typeface="Abadi"/>
              </a:rPr>
              <a:t>(</a:t>
            </a:r>
            <a:r>
              <a:rPr lang="en-US" sz="1800" dirty="0" err="1">
                <a:latin typeface="Abadi"/>
              </a:rPr>
              <a:t>response</a:t>
            </a:r>
            <a:r>
              <a:rPr lang="en-US" sz="1800" b="1" dirty="0" err="1">
                <a:latin typeface="Abadi"/>
              </a:rPr>
              <a:t>.</a:t>
            </a:r>
            <a:r>
              <a:rPr lang="en-US" sz="1800" dirty="0" err="1">
                <a:latin typeface="Abadi"/>
              </a:rPr>
              <a:t>json</a:t>
            </a:r>
            <a:r>
              <a:rPr lang="en-US" sz="1800" dirty="0">
                <a:latin typeface="Abadi"/>
              </a:rPr>
              <a:t>())</a:t>
            </a:r>
            <a:endParaRPr lang="en-US" sz="1800">
              <a:solidFill>
                <a:srgbClr val="00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 URL was added to a variable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spacex_url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and the response was fetched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request.get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Later the data was normalized and converted to pandas data frame.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Check out the complete code 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89FDBC-AEBD-8820-03CC-D825ECC65A20}"/>
              </a:ext>
            </a:extLst>
          </p:cNvPr>
          <p:cNvSpPr/>
          <p:nvPr/>
        </p:nvSpPr>
        <p:spPr>
          <a:xfrm>
            <a:off x="7642261" y="1961508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cs typeface="Calibri"/>
              </a:rPr>
              <a:t>Request the data using SpaceX API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05A2046-C127-9476-9C75-F2C9E11D8995}"/>
              </a:ext>
            </a:extLst>
          </p:cNvPr>
          <p:cNvSpPr/>
          <p:nvPr/>
        </p:nvSpPr>
        <p:spPr>
          <a:xfrm>
            <a:off x="7642260" y="3442698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600" dirty="0">
                <a:cs typeface="Calibri"/>
              </a:rPr>
              <a:t>Read the data to a pandas data frame by normalizing them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58728C-C1B3-DBA5-CF2A-DCA11B737988}"/>
              </a:ext>
            </a:extLst>
          </p:cNvPr>
          <p:cNvSpPr/>
          <p:nvPr/>
        </p:nvSpPr>
        <p:spPr>
          <a:xfrm>
            <a:off x="7642261" y="4941013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600" dirty="0">
                <a:cs typeface="Calibri"/>
              </a:rPr>
              <a:t>Clean the data by adding the missing values in the best possible way</a:t>
            </a:r>
            <a:endParaRPr lang="en-GB" dirty="0"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DCB4EE-F708-B980-30DC-B68BAC6A51B1}"/>
              </a:ext>
            </a:extLst>
          </p:cNvPr>
          <p:cNvCxnSpPr/>
          <p:nvPr/>
        </p:nvCxnSpPr>
        <p:spPr>
          <a:xfrm>
            <a:off x="8641314" y="2806449"/>
            <a:ext cx="6849" cy="623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80CC10-5246-C565-433A-A7753A7270BA}"/>
              </a:ext>
            </a:extLst>
          </p:cNvPr>
          <p:cNvCxnSpPr>
            <a:cxnSpLocks/>
          </p:cNvCxnSpPr>
          <p:nvPr/>
        </p:nvCxnSpPr>
        <p:spPr>
          <a:xfrm>
            <a:off x="8641314" y="4244830"/>
            <a:ext cx="6849" cy="691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79602" y="1792288"/>
            <a:ext cx="4531563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/>
              </a:rPr>
              <a:t>Response </a:t>
            </a:r>
            <a:r>
              <a:rPr lang="en-US" sz="1600" b="1" dirty="0">
                <a:latin typeface="Abadi"/>
              </a:rPr>
              <a:t>= </a:t>
            </a:r>
            <a:r>
              <a:rPr lang="en-US" sz="1600" dirty="0" err="1">
                <a:latin typeface="Abadi"/>
              </a:rPr>
              <a:t>requests</a:t>
            </a:r>
            <a:r>
              <a:rPr lang="en-US" sz="1600" b="1" dirty="0" err="1">
                <a:latin typeface="Abadi"/>
              </a:rPr>
              <a:t>.</a:t>
            </a:r>
            <a:r>
              <a:rPr lang="en-US" sz="1600" dirty="0" err="1">
                <a:latin typeface="Abadi"/>
              </a:rPr>
              <a:t>get</a:t>
            </a:r>
            <a:r>
              <a:rPr lang="en-US" sz="1600" dirty="0">
                <a:latin typeface="Abadi"/>
              </a:rPr>
              <a:t>(</a:t>
            </a:r>
            <a:r>
              <a:rPr lang="en-US" sz="1600" dirty="0" err="1">
                <a:latin typeface="Abadi"/>
              </a:rPr>
              <a:t>static_url</a:t>
            </a:r>
            <a:r>
              <a:rPr lang="en-US" sz="1600" dirty="0">
                <a:latin typeface="Abadi"/>
              </a:rPr>
              <a:t>)</a:t>
            </a:r>
            <a:endParaRPr lang="en-US" sz="1600">
              <a:solidFill>
                <a:srgbClr val="292929"/>
              </a:solidFill>
              <a:latin typeface="Abadi"/>
            </a:endParaRPr>
          </a:p>
          <a:p>
            <a:pPr>
              <a:buNone/>
            </a:pPr>
            <a:r>
              <a:rPr lang="en-US" sz="1600" dirty="0">
                <a:latin typeface="Abadi"/>
              </a:rPr>
              <a:t>    soup </a:t>
            </a:r>
            <a:r>
              <a:rPr lang="en-US" sz="1600" b="1" dirty="0">
                <a:latin typeface="Abadi"/>
              </a:rPr>
              <a:t>= </a:t>
            </a:r>
            <a:r>
              <a:rPr lang="en-US" sz="1600" dirty="0" err="1">
                <a:latin typeface="Abadi"/>
              </a:rPr>
              <a:t>BeautifulSoup</a:t>
            </a:r>
            <a:r>
              <a:rPr lang="en-US" sz="1600" dirty="0">
                <a:latin typeface="Abadi"/>
              </a:rPr>
              <a:t>(response</a:t>
            </a:r>
            <a:r>
              <a:rPr lang="en-US" sz="1600" b="1" dirty="0">
                <a:latin typeface="Abadi"/>
              </a:rPr>
              <a:t>.</a:t>
            </a:r>
            <a:r>
              <a:rPr lang="en-US" sz="1600" dirty="0">
                <a:latin typeface="Abadi"/>
              </a:rPr>
              <a:t>text,'html5lib')</a:t>
            </a:r>
            <a:endParaRPr lang="en-US" sz="1600" dirty="0">
              <a:latin typeface="Abadi"/>
              <a:ea typeface="+mn-lt"/>
              <a:cs typeface="+mn-lt"/>
            </a:endParaRPr>
          </a:p>
          <a:p>
            <a:pPr>
              <a:buNone/>
            </a:pPr>
            <a:r>
              <a:rPr lang="en-US" sz="1600" dirty="0">
                <a:solidFill>
                  <a:srgbClr val="000000"/>
                </a:solidFill>
                <a:latin typeface="Abadi"/>
              </a:rPr>
              <a:t>   </a:t>
            </a:r>
            <a:r>
              <a:rPr lang="en-US" sz="1600" dirty="0">
                <a:latin typeface="Abadi"/>
              </a:rPr>
              <a:t> </a:t>
            </a:r>
            <a:r>
              <a:rPr lang="en-US" sz="1600" dirty="0" err="1">
                <a:latin typeface="Abadi"/>
              </a:rPr>
              <a:t>html_tables</a:t>
            </a:r>
            <a:r>
              <a:rPr lang="en-US" sz="1600" dirty="0">
                <a:latin typeface="Abadi"/>
              </a:rPr>
              <a:t> </a:t>
            </a:r>
            <a:r>
              <a:rPr lang="en-US" sz="1600" b="1" dirty="0">
                <a:latin typeface="Abadi"/>
              </a:rPr>
              <a:t>=</a:t>
            </a:r>
            <a:r>
              <a:rPr lang="en-US" sz="1600" dirty="0">
                <a:latin typeface="Abadi"/>
              </a:rPr>
              <a:t> </a:t>
            </a:r>
            <a:r>
              <a:rPr lang="en-US" sz="1600" dirty="0" err="1">
                <a:latin typeface="Abadi"/>
              </a:rPr>
              <a:t>soup</a:t>
            </a:r>
            <a:r>
              <a:rPr lang="en-US" sz="1600" b="1" dirty="0" err="1">
                <a:latin typeface="Abadi"/>
              </a:rPr>
              <a:t>.</a:t>
            </a:r>
            <a:r>
              <a:rPr lang="en-US" sz="1600" dirty="0" err="1">
                <a:latin typeface="Abadi"/>
              </a:rPr>
              <a:t>findAll</a:t>
            </a:r>
            <a:r>
              <a:rPr lang="en-US" sz="1600" dirty="0">
                <a:latin typeface="Abadi"/>
              </a:rPr>
              <a:t>('table')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rgbClr val="000000"/>
                </a:solidFill>
                <a:latin typeface="Abadi"/>
              </a:rPr>
              <a:t>Now, we iterate through the headers(&lt;</a:t>
            </a:r>
            <a:r>
              <a:rPr lang="en-US" sz="1600" dirty="0" err="1">
                <a:solidFill>
                  <a:srgbClr val="000000"/>
                </a:solidFill>
                <a:latin typeface="Abadi"/>
              </a:rPr>
              <a:t>th</a:t>
            </a:r>
            <a:r>
              <a:rPr lang="en-US" sz="1600" dirty="0">
                <a:solidFill>
                  <a:srgbClr val="000000"/>
                </a:solidFill>
                <a:latin typeface="Abadi"/>
              </a:rPr>
              <a:t>&gt;), extract the data and store it in the form of a table.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rgbClr val="000000"/>
                </a:solidFill>
                <a:latin typeface="Abadi"/>
              </a:rPr>
              <a:t>Check out the complete code : </a:t>
            </a:r>
            <a:r>
              <a:rPr lang="en-US" sz="1600" dirty="0">
                <a:solidFill>
                  <a:srgbClr val="000000"/>
                </a:solidFill>
                <a:latin typeface="Abadi"/>
                <a:hlinkClick r:id="rId3"/>
              </a:rPr>
              <a:t>CLICK HERE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5A32F6-C1B0-E472-C75A-EDF8588BC893}"/>
              </a:ext>
            </a:extLst>
          </p:cNvPr>
          <p:cNvSpPr/>
          <p:nvPr/>
        </p:nvSpPr>
        <p:spPr>
          <a:xfrm>
            <a:off x="7642261" y="1961508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600" dirty="0">
                <a:cs typeface="Calibri"/>
              </a:rPr>
              <a:t>Extract the data using the URL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71D174-66D6-E3C7-5E3D-FDB95CBC7BF6}"/>
              </a:ext>
            </a:extLst>
          </p:cNvPr>
          <p:cNvSpPr/>
          <p:nvPr/>
        </p:nvSpPr>
        <p:spPr>
          <a:xfrm>
            <a:off x="7642260" y="3442698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600" dirty="0">
                <a:cs typeface="Calibri"/>
              </a:rPr>
              <a:t>Use the response and create a </a:t>
            </a:r>
            <a:r>
              <a:rPr lang="en-GB" sz="1600" dirty="0" err="1">
                <a:cs typeface="Calibri"/>
              </a:rPr>
              <a:t>BeautifulSoup</a:t>
            </a:r>
            <a:r>
              <a:rPr lang="en-GB" sz="1600" dirty="0">
                <a:cs typeface="Calibri"/>
              </a:rPr>
              <a:t> object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7E2AE1D-3B9A-8208-7678-83891F36DCBE}"/>
              </a:ext>
            </a:extLst>
          </p:cNvPr>
          <p:cNvSpPr/>
          <p:nvPr/>
        </p:nvSpPr>
        <p:spPr>
          <a:xfrm>
            <a:off x="7642261" y="4941013"/>
            <a:ext cx="1994898" cy="91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600" dirty="0">
                <a:cs typeface="Calibri"/>
              </a:rPr>
              <a:t>Use </a:t>
            </a:r>
            <a:r>
              <a:rPr lang="en-GB" sz="1600" dirty="0" err="1">
                <a:cs typeface="Calibri"/>
              </a:rPr>
              <a:t>BeautifulSoup</a:t>
            </a:r>
            <a:r>
              <a:rPr lang="en-GB" sz="1600" dirty="0">
                <a:cs typeface="Calibri"/>
              </a:rPr>
              <a:t> to extract the required data and store it using pandas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6F5648-43A1-1735-A019-A70C5FC4145E}"/>
              </a:ext>
            </a:extLst>
          </p:cNvPr>
          <p:cNvCxnSpPr/>
          <p:nvPr/>
        </p:nvCxnSpPr>
        <p:spPr>
          <a:xfrm>
            <a:off x="8641314" y="2806449"/>
            <a:ext cx="6849" cy="623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4E92E9-5AF5-BA31-8338-091B697DF107}"/>
              </a:ext>
            </a:extLst>
          </p:cNvPr>
          <p:cNvCxnSpPr>
            <a:cxnSpLocks/>
          </p:cNvCxnSpPr>
          <p:nvPr/>
        </p:nvCxnSpPr>
        <p:spPr>
          <a:xfrm>
            <a:off x="8641314" y="4244830"/>
            <a:ext cx="6849" cy="691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1204</cp:revision>
  <dcterms:created xsi:type="dcterms:W3CDTF">2021-04-29T18:58:34Z</dcterms:created>
  <dcterms:modified xsi:type="dcterms:W3CDTF">2022-10-06T14:08:32Z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